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5" d="100"/>
          <a:sy n="125" d="100"/>
        </p:scale>
        <p:origin x="1788" y="167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4A193BBE-600A-44B0-AEA6-E22520BEE4B6}" type="doc">
      <dgm:prSet loTypeId="urn:microsoft.com/office/officeart/2005/8/layout/hProcess9" loCatId="process" qsTypeId="urn:microsoft.com/office/officeart/2005/8/quickstyle/simple1" qsCatId="simple" csTypeId="urn:microsoft.com/office/officeart/2005/8/colors/accent1_2" csCatId="accent1" phldr="1"/>
      <dgm:spPr/>
    </dgm:pt>
    <dgm:pt modelId="{07CFE845-65D8-4C94-BB4F-8AB38BB6785C}">
      <dgm:prSet phldrT="[Texte]" custT="1"/>
      <dgm:spPr>
        <a:solidFill>
          <a:schemeClr val="accent6">
            <a:lumMod val="75000"/>
          </a:schemeClr>
        </a:solidFill>
      </dgm:spPr>
      <dgm:t>
        <a:bodyPr anchor="t" anchorCtr="0"/>
        <a:lstStyle/>
        <a:p>
          <a:r>
            <a:rPr lang="fr-FR" sz="1200" b="1" u="none" dirty="0" smtClean="0"/>
            <a:t>Identification et opportunité du besoin </a:t>
          </a:r>
          <a:endParaRPr lang="fr-FR" sz="1200" u="none" dirty="0"/>
        </a:p>
      </dgm:t>
    </dgm:pt>
    <dgm:pt modelId="{FA365E0A-6A72-4390-B425-96F2D43F056E}" type="parTrans" cxnId="{06236DB4-6186-41E1-89FD-36093BE955A8}">
      <dgm:prSet/>
      <dgm:spPr/>
      <dgm:t>
        <a:bodyPr/>
        <a:lstStyle/>
        <a:p>
          <a:endParaRPr lang="fr-FR"/>
        </a:p>
      </dgm:t>
    </dgm:pt>
    <dgm:pt modelId="{1C0252B2-D24C-484C-A39C-62CD3649C342}" type="sibTrans" cxnId="{06236DB4-6186-41E1-89FD-36093BE955A8}">
      <dgm:prSet/>
      <dgm:spPr/>
      <dgm:t>
        <a:bodyPr/>
        <a:lstStyle/>
        <a:p>
          <a:endParaRPr lang="fr-FR"/>
        </a:p>
      </dgm:t>
    </dgm:pt>
    <dgm:pt modelId="{22BA7ED0-A341-4CC1-BED4-B2090B662CE6}">
      <dgm:prSet phldrT="[Texte]" custT="1"/>
      <dgm:spPr/>
      <dgm:t>
        <a:bodyPr anchor="t" anchorCtr="0"/>
        <a:lstStyle/>
        <a:p>
          <a:r>
            <a:rPr lang="fr-FR" sz="1400" b="1" dirty="0" smtClean="0"/>
            <a:t>Processus d’élaboration des stratégies d’achat</a:t>
          </a:r>
        </a:p>
        <a:p>
          <a:endParaRPr lang="fr-FR" sz="1200" dirty="0"/>
        </a:p>
      </dgm:t>
    </dgm:pt>
    <dgm:pt modelId="{7277C6A5-C1C1-40BE-9E2C-7F631D7252EC}" type="parTrans" cxnId="{5FD23320-C9A4-448F-84B0-B451B7B41898}">
      <dgm:prSet/>
      <dgm:spPr/>
      <dgm:t>
        <a:bodyPr/>
        <a:lstStyle/>
        <a:p>
          <a:endParaRPr lang="fr-FR"/>
        </a:p>
      </dgm:t>
    </dgm:pt>
    <dgm:pt modelId="{A22B6B97-3320-4FA0-90B3-4F365F3BD12E}" type="sibTrans" cxnId="{5FD23320-C9A4-448F-84B0-B451B7B41898}">
      <dgm:prSet/>
      <dgm:spPr/>
      <dgm:t>
        <a:bodyPr/>
        <a:lstStyle/>
        <a:p>
          <a:endParaRPr lang="fr-FR"/>
        </a:p>
      </dgm:t>
    </dgm:pt>
    <dgm:pt modelId="{79B45FCF-910D-4E43-A0FC-E2287E098757}">
      <dgm:prSet phldrT="[Texte]" custT="1"/>
      <dgm:spPr>
        <a:solidFill>
          <a:schemeClr val="accent2">
            <a:lumMod val="60000"/>
            <a:lumOff val="40000"/>
          </a:schemeClr>
        </a:solidFill>
      </dgm:spPr>
      <dgm:t>
        <a:bodyPr/>
        <a:lstStyle/>
        <a:p>
          <a:r>
            <a:rPr lang="fr-FR" sz="1050" b="1" dirty="0" smtClean="0"/>
            <a:t>Procédure de mise en concurrence rédaction du DCE et publication</a:t>
          </a:r>
          <a:endParaRPr lang="fr-FR" sz="1050" b="1" dirty="0"/>
        </a:p>
      </dgm:t>
    </dgm:pt>
    <dgm:pt modelId="{FFBB15FF-7144-44CA-86F2-EF5A0D0B1DC7}" type="parTrans" cxnId="{728167B9-0F8E-48AD-8120-0F4D814A1B53}">
      <dgm:prSet/>
      <dgm:spPr/>
      <dgm:t>
        <a:bodyPr/>
        <a:lstStyle/>
        <a:p>
          <a:endParaRPr lang="fr-FR"/>
        </a:p>
      </dgm:t>
    </dgm:pt>
    <dgm:pt modelId="{2338176B-7BED-4E14-8B39-367E4A3096F0}" type="sibTrans" cxnId="{728167B9-0F8E-48AD-8120-0F4D814A1B53}">
      <dgm:prSet/>
      <dgm:spPr/>
      <dgm:t>
        <a:bodyPr/>
        <a:lstStyle/>
        <a:p>
          <a:endParaRPr lang="fr-FR"/>
        </a:p>
      </dgm:t>
    </dgm:pt>
    <dgm:pt modelId="{6D7FC419-A93F-4A8D-B21D-1F86AD676377}">
      <dgm:prSet phldrT="[Texte]" custT="1"/>
      <dgm:spPr>
        <a:solidFill>
          <a:schemeClr val="accent3">
            <a:lumMod val="75000"/>
          </a:schemeClr>
        </a:solidFill>
      </dgm:spPr>
      <dgm:t>
        <a:bodyPr/>
        <a:lstStyle/>
        <a:p>
          <a:r>
            <a:rPr lang="fr-FR" sz="1050" b="1" dirty="0" smtClean="0"/>
            <a:t>Sélection, choix et contractualisation</a:t>
          </a:r>
          <a:endParaRPr lang="fr-FR" sz="1050" b="1" dirty="0"/>
        </a:p>
      </dgm:t>
    </dgm:pt>
    <dgm:pt modelId="{6C21F632-6D78-4ABB-B181-240045DBD9BD}" type="parTrans" cxnId="{7F40616A-F1FD-4540-98FE-AAC9857E32EC}">
      <dgm:prSet/>
      <dgm:spPr/>
      <dgm:t>
        <a:bodyPr/>
        <a:lstStyle/>
        <a:p>
          <a:endParaRPr lang="fr-FR"/>
        </a:p>
      </dgm:t>
    </dgm:pt>
    <dgm:pt modelId="{19FD6E46-3096-4906-8AA6-02768F5A2E70}" type="sibTrans" cxnId="{7F40616A-F1FD-4540-98FE-AAC9857E32EC}">
      <dgm:prSet/>
      <dgm:spPr/>
      <dgm:t>
        <a:bodyPr/>
        <a:lstStyle/>
        <a:p>
          <a:endParaRPr lang="fr-FR"/>
        </a:p>
      </dgm:t>
    </dgm:pt>
    <dgm:pt modelId="{1B78A9CC-001C-4FA2-9027-D1B08CB704E4}">
      <dgm:prSet phldrT="[Texte]" custT="1"/>
      <dgm:spPr>
        <a:solidFill>
          <a:srgbClr val="7030A0"/>
        </a:solidFill>
      </dgm:spPr>
      <dgm:t>
        <a:bodyPr/>
        <a:lstStyle/>
        <a:p>
          <a:r>
            <a:rPr lang="fr-FR" sz="1200" b="1" dirty="0" smtClean="0"/>
            <a:t>Suivi des prestations, fournisseurs et performance locale</a:t>
          </a:r>
          <a:endParaRPr lang="fr-FR" sz="1200" b="1" dirty="0"/>
        </a:p>
      </dgm:t>
    </dgm:pt>
    <dgm:pt modelId="{520BD53C-63CA-4DA4-BEEF-AE4A078A4C77}" type="sibTrans" cxnId="{BD2668B4-636F-453F-9452-C36417442C0D}">
      <dgm:prSet/>
      <dgm:spPr/>
      <dgm:t>
        <a:bodyPr/>
        <a:lstStyle/>
        <a:p>
          <a:endParaRPr lang="fr-FR"/>
        </a:p>
      </dgm:t>
    </dgm:pt>
    <dgm:pt modelId="{9FC467A7-82D2-43C3-BCF2-45A9D17B5D1A}" type="parTrans" cxnId="{BD2668B4-636F-453F-9452-C36417442C0D}">
      <dgm:prSet/>
      <dgm:spPr/>
      <dgm:t>
        <a:bodyPr/>
        <a:lstStyle/>
        <a:p>
          <a:endParaRPr lang="fr-FR"/>
        </a:p>
      </dgm:t>
    </dgm:pt>
    <dgm:pt modelId="{DAF39A40-9BDB-4118-88F6-6E37169A13B7}">
      <dgm:prSet phldrT="[Texte]"/>
      <dgm:spPr>
        <a:solidFill>
          <a:srgbClr val="7030A0"/>
        </a:solidFill>
      </dgm:spPr>
      <dgm:t>
        <a:bodyPr/>
        <a:lstStyle/>
        <a:p>
          <a:r>
            <a:rPr lang="fr-FR" b="1" dirty="0" smtClean="0"/>
            <a:t>Suivi performance globale marchés</a:t>
          </a:r>
          <a:endParaRPr lang="fr-FR" b="1" dirty="0"/>
        </a:p>
      </dgm:t>
    </dgm:pt>
    <dgm:pt modelId="{CBB0BDF2-A1F5-453A-A09C-0AF743420CD3}" type="parTrans" cxnId="{1D571BD4-DA65-4C1C-B823-832D7365EB26}">
      <dgm:prSet/>
      <dgm:spPr/>
      <dgm:t>
        <a:bodyPr/>
        <a:lstStyle/>
        <a:p>
          <a:endParaRPr lang="fr-FR"/>
        </a:p>
      </dgm:t>
    </dgm:pt>
    <dgm:pt modelId="{08EAAD25-A7D6-431C-901F-98BD6EECC1BA}" type="sibTrans" cxnId="{1D571BD4-DA65-4C1C-B823-832D7365EB26}">
      <dgm:prSet/>
      <dgm:spPr/>
      <dgm:t>
        <a:bodyPr/>
        <a:lstStyle/>
        <a:p>
          <a:endParaRPr lang="fr-FR"/>
        </a:p>
      </dgm:t>
    </dgm:pt>
    <dgm:pt modelId="{E3E322A4-A167-42CB-AD84-14618383B11C}" type="pres">
      <dgm:prSet presAssocID="{4A193BBE-600A-44B0-AEA6-E22520BEE4B6}" presName="CompostProcess" presStyleCnt="0">
        <dgm:presLayoutVars>
          <dgm:dir/>
          <dgm:resizeHandles val="exact"/>
        </dgm:presLayoutVars>
      </dgm:prSet>
      <dgm:spPr/>
    </dgm:pt>
    <dgm:pt modelId="{0CAB2A39-C096-46A4-92E6-6F22E7F5FC1F}" type="pres">
      <dgm:prSet presAssocID="{4A193BBE-600A-44B0-AEA6-E22520BEE4B6}" presName="arrow" presStyleLbl="bgShp" presStyleIdx="0" presStyleCnt="1" custScaleX="88751" custLinFactNeighborY="-1510"/>
      <dgm:spPr/>
    </dgm:pt>
    <dgm:pt modelId="{16B31AB7-C434-48D5-8339-D032C19344DB}" type="pres">
      <dgm:prSet presAssocID="{4A193BBE-600A-44B0-AEA6-E22520BEE4B6}" presName="linearProcess" presStyleCnt="0"/>
      <dgm:spPr/>
    </dgm:pt>
    <dgm:pt modelId="{40ABA634-4881-4074-839F-49E1889EFEA3}" type="pres">
      <dgm:prSet presAssocID="{07CFE845-65D8-4C94-BB4F-8AB38BB6785C}" presName="textNode" presStyleLbl="node1" presStyleIdx="0" presStyleCnt="6" custScaleX="82085" custScaleY="221481" custLinFactNeighborX="-448" custLinFactNeighborY="-9566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E03B167C-22DA-474F-8298-216FA98407AF}" type="pres">
      <dgm:prSet presAssocID="{1C0252B2-D24C-484C-A39C-62CD3649C342}" presName="sibTrans" presStyleCnt="0"/>
      <dgm:spPr/>
    </dgm:pt>
    <dgm:pt modelId="{8C9D177F-3C45-4091-8681-380655E5865E}" type="pres">
      <dgm:prSet presAssocID="{22BA7ED0-A341-4CC1-BED4-B2090B662CE6}" presName="textNode" presStyleLbl="node1" presStyleIdx="1" presStyleCnt="6" custScaleX="189190" custScaleY="248059" custLinFactX="34552" custLinFactNeighborX="100000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5B28E3AF-A20E-4976-95FC-AAECB8B68AC4}" type="pres">
      <dgm:prSet presAssocID="{A22B6B97-3320-4FA0-90B3-4F365F3BD12E}" presName="sibTrans" presStyleCnt="0"/>
      <dgm:spPr/>
    </dgm:pt>
    <dgm:pt modelId="{89BD9230-6985-4F28-A5D8-B682B296661B}" type="pres">
      <dgm:prSet presAssocID="{79B45FCF-910D-4E43-A0FC-E2287E098757}" presName="textNode" presStyleLbl="node1" presStyleIdx="2" presStyleCnt="6" custScaleX="58173" custScaleY="113404" custLinFactX="33120" custLinFactNeighborX="100000" custLinFactNeighborY="-62507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AB37E736-203A-48CF-8611-41A8347281A2}" type="pres">
      <dgm:prSet presAssocID="{2338176B-7BED-4E14-8B39-367E4A3096F0}" presName="sibTrans" presStyleCnt="0"/>
      <dgm:spPr/>
    </dgm:pt>
    <dgm:pt modelId="{77DBCD1B-5008-4C10-8964-1FBEA9C75CCA}" type="pres">
      <dgm:prSet presAssocID="{6D7FC419-A93F-4A8D-B21D-1F86AD676377}" presName="textNode" presStyleLbl="node1" presStyleIdx="3" presStyleCnt="6" custScaleX="54166" custLinFactX="-18015" custLinFactNeighborX="-100000" custLinFactNeighborY="54820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8BA8F4A4-F653-4E6D-9327-E987DE28C11D}" type="pres">
      <dgm:prSet presAssocID="{19FD6E46-3096-4906-8AA6-02768F5A2E70}" presName="sibTrans" presStyleCnt="0"/>
      <dgm:spPr/>
    </dgm:pt>
    <dgm:pt modelId="{843FB8CF-4D7D-4086-8647-3B45F604665D}" type="pres">
      <dgm:prSet presAssocID="{1B78A9CC-001C-4FA2-9027-D1B08CB704E4}" presName="textNode" presStyleLbl="node1" presStyleIdx="4" presStyleCnt="6" custScaleX="81908" custScaleY="70873" custLinFactX="88357" custLinFactNeighborX="100000" custLinFactNeighborY="88593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  <dgm:pt modelId="{2A6AE804-45F5-4E3F-B77D-F2C5DE312A7E}" type="pres">
      <dgm:prSet presAssocID="{520BD53C-63CA-4DA4-BEEF-AE4A078A4C77}" presName="sibTrans" presStyleCnt="0"/>
      <dgm:spPr/>
    </dgm:pt>
    <dgm:pt modelId="{13B9F458-43A9-42B3-8560-FDDB2B09E362}" type="pres">
      <dgm:prSet presAssocID="{DAF39A40-9BDB-4118-88F6-6E37169A13B7}" presName="textNode" presStyleLbl="node1" presStyleIdx="5" presStyleCnt="6" custScaleX="81908" custScaleY="53156" custLinFactX="2345" custLinFactNeighborX="100000" custLinFactNeighborY="-57585">
        <dgm:presLayoutVars>
          <dgm:bulletEnabled val="1"/>
        </dgm:presLayoutVars>
      </dgm:prSet>
      <dgm:spPr/>
      <dgm:t>
        <a:bodyPr/>
        <a:lstStyle/>
        <a:p>
          <a:endParaRPr lang="fr-FR"/>
        </a:p>
      </dgm:t>
    </dgm:pt>
  </dgm:ptLst>
  <dgm:cxnLst>
    <dgm:cxn modelId="{5FD23320-C9A4-448F-84B0-B451B7B41898}" srcId="{4A193BBE-600A-44B0-AEA6-E22520BEE4B6}" destId="{22BA7ED0-A341-4CC1-BED4-B2090B662CE6}" srcOrd="1" destOrd="0" parTransId="{7277C6A5-C1C1-40BE-9E2C-7F631D7252EC}" sibTransId="{A22B6B97-3320-4FA0-90B3-4F365F3BD12E}"/>
    <dgm:cxn modelId="{06236DB4-6186-41E1-89FD-36093BE955A8}" srcId="{4A193BBE-600A-44B0-AEA6-E22520BEE4B6}" destId="{07CFE845-65D8-4C94-BB4F-8AB38BB6785C}" srcOrd="0" destOrd="0" parTransId="{FA365E0A-6A72-4390-B425-96F2D43F056E}" sibTransId="{1C0252B2-D24C-484C-A39C-62CD3649C342}"/>
    <dgm:cxn modelId="{0CAB3151-A29A-45FE-8A14-A861428732E6}" type="presOf" srcId="{DAF39A40-9BDB-4118-88F6-6E37169A13B7}" destId="{13B9F458-43A9-42B3-8560-FDDB2B09E362}" srcOrd="0" destOrd="0" presId="urn:microsoft.com/office/officeart/2005/8/layout/hProcess9"/>
    <dgm:cxn modelId="{7F40616A-F1FD-4540-98FE-AAC9857E32EC}" srcId="{4A193BBE-600A-44B0-AEA6-E22520BEE4B6}" destId="{6D7FC419-A93F-4A8D-B21D-1F86AD676377}" srcOrd="3" destOrd="0" parTransId="{6C21F632-6D78-4ABB-B181-240045DBD9BD}" sibTransId="{19FD6E46-3096-4906-8AA6-02768F5A2E70}"/>
    <dgm:cxn modelId="{728167B9-0F8E-48AD-8120-0F4D814A1B53}" srcId="{4A193BBE-600A-44B0-AEA6-E22520BEE4B6}" destId="{79B45FCF-910D-4E43-A0FC-E2287E098757}" srcOrd="2" destOrd="0" parTransId="{FFBB15FF-7144-44CA-86F2-EF5A0D0B1DC7}" sibTransId="{2338176B-7BED-4E14-8B39-367E4A3096F0}"/>
    <dgm:cxn modelId="{1D571BD4-DA65-4C1C-B823-832D7365EB26}" srcId="{4A193BBE-600A-44B0-AEA6-E22520BEE4B6}" destId="{DAF39A40-9BDB-4118-88F6-6E37169A13B7}" srcOrd="5" destOrd="0" parTransId="{CBB0BDF2-A1F5-453A-A09C-0AF743420CD3}" sibTransId="{08EAAD25-A7D6-431C-901F-98BD6EECC1BA}"/>
    <dgm:cxn modelId="{431AA4DB-743A-448B-AB1D-44B9E8DCA330}" type="presOf" srcId="{79B45FCF-910D-4E43-A0FC-E2287E098757}" destId="{89BD9230-6985-4F28-A5D8-B682B296661B}" srcOrd="0" destOrd="0" presId="urn:microsoft.com/office/officeart/2005/8/layout/hProcess9"/>
    <dgm:cxn modelId="{8BFA69B1-3225-42A1-B726-C5FA859627B5}" type="presOf" srcId="{22BA7ED0-A341-4CC1-BED4-B2090B662CE6}" destId="{8C9D177F-3C45-4091-8681-380655E5865E}" srcOrd="0" destOrd="0" presId="urn:microsoft.com/office/officeart/2005/8/layout/hProcess9"/>
    <dgm:cxn modelId="{C21175F0-CF3C-4654-A171-7513004BAB69}" type="presOf" srcId="{07CFE845-65D8-4C94-BB4F-8AB38BB6785C}" destId="{40ABA634-4881-4074-839F-49E1889EFEA3}" srcOrd="0" destOrd="0" presId="urn:microsoft.com/office/officeart/2005/8/layout/hProcess9"/>
    <dgm:cxn modelId="{B04BD96E-F73B-45A0-B5D2-2778EE12ED53}" type="presOf" srcId="{1B78A9CC-001C-4FA2-9027-D1B08CB704E4}" destId="{843FB8CF-4D7D-4086-8647-3B45F604665D}" srcOrd="0" destOrd="0" presId="urn:microsoft.com/office/officeart/2005/8/layout/hProcess9"/>
    <dgm:cxn modelId="{BD2668B4-636F-453F-9452-C36417442C0D}" srcId="{4A193BBE-600A-44B0-AEA6-E22520BEE4B6}" destId="{1B78A9CC-001C-4FA2-9027-D1B08CB704E4}" srcOrd="4" destOrd="0" parTransId="{9FC467A7-82D2-43C3-BCF2-45A9D17B5D1A}" sibTransId="{520BD53C-63CA-4DA4-BEEF-AE4A078A4C77}"/>
    <dgm:cxn modelId="{E1203892-2022-4706-AA42-4A7868F0D5A8}" type="presOf" srcId="{4A193BBE-600A-44B0-AEA6-E22520BEE4B6}" destId="{E3E322A4-A167-42CB-AD84-14618383B11C}" srcOrd="0" destOrd="0" presId="urn:microsoft.com/office/officeart/2005/8/layout/hProcess9"/>
    <dgm:cxn modelId="{8C454F35-F037-46E1-A21F-50AB455B7087}" type="presOf" srcId="{6D7FC419-A93F-4A8D-B21D-1F86AD676377}" destId="{77DBCD1B-5008-4C10-8964-1FBEA9C75CCA}" srcOrd="0" destOrd="0" presId="urn:microsoft.com/office/officeart/2005/8/layout/hProcess9"/>
    <dgm:cxn modelId="{DB5E8286-94F6-4D1B-AF34-A37FB1E48D7D}" type="presParOf" srcId="{E3E322A4-A167-42CB-AD84-14618383B11C}" destId="{0CAB2A39-C096-46A4-92E6-6F22E7F5FC1F}" srcOrd="0" destOrd="0" presId="urn:microsoft.com/office/officeart/2005/8/layout/hProcess9"/>
    <dgm:cxn modelId="{D18EB3B5-C65A-4812-A2C6-6A58C8D68A06}" type="presParOf" srcId="{E3E322A4-A167-42CB-AD84-14618383B11C}" destId="{16B31AB7-C434-48D5-8339-D032C19344DB}" srcOrd="1" destOrd="0" presId="urn:microsoft.com/office/officeart/2005/8/layout/hProcess9"/>
    <dgm:cxn modelId="{AB93AC70-AB45-4EA5-91A0-24E8C0A1CB69}" type="presParOf" srcId="{16B31AB7-C434-48D5-8339-D032C19344DB}" destId="{40ABA634-4881-4074-839F-49E1889EFEA3}" srcOrd="0" destOrd="0" presId="urn:microsoft.com/office/officeart/2005/8/layout/hProcess9"/>
    <dgm:cxn modelId="{AED0D174-5DDC-4BDA-9A84-CA52C9F7281E}" type="presParOf" srcId="{16B31AB7-C434-48D5-8339-D032C19344DB}" destId="{E03B167C-22DA-474F-8298-216FA98407AF}" srcOrd="1" destOrd="0" presId="urn:microsoft.com/office/officeart/2005/8/layout/hProcess9"/>
    <dgm:cxn modelId="{EE448B84-320C-4287-BD37-45B1446C1BF1}" type="presParOf" srcId="{16B31AB7-C434-48D5-8339-D032C19344DB}" destId="{8C9D177F-3C45-4091-8681-380655E5865E}" srcOrd="2" destOrd="0" presId="urn:microsoft.com/office/officeart/2005/8/layout/hProcess9"/>
    <dgm:cxn modelId="{8EC4332E-7E90-4227-8761-4F274D8B592B}" type="presParOf" srcId="{16B31AB7-C434-48D5-8339-D032C19344DB}" destId="{5B28E3AF-A20E-4976-95FC-AAECB8B68AC4}" srcOrd="3" destOrd="0" presId="urn:microsoft.com/office/officeart/2005/8/layout/hProcess9"/>
    <dgm:cxn modelId="{2EEDBCA0-BB68-4DA6-9AFE-9394606D67FC}" type="presParOf" srcId="{16B31AB7-C434-48D5-8339-D032C19344DB}" destId="{89BD9230-6985-4F28-A5D8-B682B296661B}" srcOrd="4" destOrd="0" presId="urn:microsoft.com/office/officeart/2005/8/layout/hProcess9"/>
    <dgm:cxn modelId="{850E5EE2-9C04-41BC-8EDC-501D28772799}" type="presParOf" srcId="{16B31AB7-C434-48D5-8339-D032C19344DB}" destId="{AB37E736-203A-48CF-8611-41A8347281A2}" srcOrd="5" destOrd="0" presId="urn:microsoft.com/office/officeart/2005/8/layout/hProcess9"/>
    <dgm:cxn modelId="{DAC21EB7-BD94-40B1-A880-544E44BCA174}" type="presParOf" srcId="{16B31AB7-C434-48D5-8339-D032C19344DB}" destId="{77DBCD1B-5008-4C10-8964-1FBEA9C75CCA}" srcOrd="6" destOrd="0" presId="urn:microsoft.com/office/officeart/2005/8/layout/hProcess9"/>
    <dgm:cxn modelId="{37E55B45-98D7-4FAC-A8E7-E4091AE47CC6}" type="presParOf" srcId="{16B31AB7-C434-48D5-8339-D032C19344DB}" destId="{8BA8F4A4-F653-4E6D-9327-E987DE28C11D}" srcOrd="7" destOrd="0" presId="urn:microsoft.com/office/officeart/2005/8/layout/hProcess9"/>
    <dgm:cxn modelId="{BB398360-774A-4C60-B519-A1C2795039BC}" type="presParOf" srcId="{16B31AB7-C434-48D5-8339-D032C19344DB}" destId="{843FB8CF-4D7D-4086-8647-3B45F604665D}" srcOrd="8" destOrd="0" presId="urn:microsoft.com/office/officeart/2005/8/layout/hProcess9"/>
    <dgm:cxn modelId="{6799C213-3AEF-4F53-978D-F2DB65529395}" type="presParOf" srcId="{16B31AB7-C434-48D5-8339-D032C19344DB}" destId="{2A6AE804-45F5-4E3F-B77D-F2C5DE312A7E}" srcOrd="9" destOrd="0" presId="urn:microsoft.com/office/officeart/2005/8/layout/hProcess9"/>
    <dgm:cxn modelId="{B1D6EB60-3BE6-4D87-BC9C-07D84932E213}" type="presParOf" srcId="{16B31AB7-C434-48D5-8339-D032C19344DB}" destId="{13B9F458-43A9-42B3-8560-FDDB2B09E362}" srcOrd="10" destOrd="0" presId="urn:microsoft.com/office/officeart/2005/8/layout/hProcess9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CAB2A39-C096-46A4-92E6-6F22E7F5FC1F}">
      <dsp:nvSpPr>
        <dsp:cNvPr id="0" name=""/>
        <dsp:cNvSpPr/>
      </dsp:nvSpPr>
      <dsp:spPr>
        <a:xfrm>
          <a:off x="963974" y="0"/>
          <a:ext cx="5496054" cy="4064000"/>
        </a:xfrm>
        <a:prstGeom prst="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40ABA634-4881-4074-839F-49E1889EFEA3}">
      <dsp:nvSpPr>
        <dsp:cNvPr id="0" name=""/>
        <dsp:cNvSpPr/>
      </dsp:nvSpPr>
      <dsp:spPr>
        <a:xfrm>
          <a:off x="90878" y="76297"/>
          <a:ext cx="1160075" cy="3600395"/>
        </a:xfrm>
        <a:prstGeom prst="roundRect">
          <a:avLst/>
        </a:prstGeom>
        <a:solidFill>
          <a:schemeClr val="accent6">
            <a:lumMod val="75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t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200" b="1" u="none" kern="1200" dirty="0" smtClean="0"/>
            <a:t>Identification et opportunité du besoin </a:t>
          </a:r>
          <a:endParaRPr lang="fr-FR" sz="1200" u="none" kern="1200" dirty="0"/>
        </a:p>
      </dsp:txBody>
      <dsp:txXfrm>
        <a:off x="147508" y="132927"/>
        <a:ext cx="1046815" cy="3487135"/>
      </dsp:txXfrm>
    </dsp:sp>
    <dsp:sp modelId="{8C9D177F-3C45-4091-8681-380655E5865E}">
      <dsp:nvSpPr>
        <dsp:cNvPr id="0" name=""/>
        <dsp:cNvSpPr/>
      </dsp:nvSpPr>
      <dsp:spPr>
        <a:xfrm>
          <a:off x="1855531" y="15776"/>
          <a:ext cx="2673749" cy="4032447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53340" tIns="53340" rIns="53340" bIns="53340" numCol="1" spcCol="1270" anchor="t" anchorCtr="0">
          <a:noAutofit/>
        </a:bodyPr>
        <a:lstStyle/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400" b="1" kern="1200" dirty="0" smtClean="0"/>
            <a:t>Processus d’élaboration des stratégies d’achat</a:t>
          </a:r>
        </a:p>
        <a:p>
          <a:pPr lvl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fr-FR" sz="1200" kern="1200" dirty="0"/>
        </a:p>
      </dsp:txBody>
      <dsp:txXfrm>
        <a:off x="1986053" y="146298"/>
        <a:ext cx="2412705" cy="3771403"/>
      </dsp:txXfrm>
    </dsp:sp>
    <dsp:sp modelId="{89BD9230-6985-4F28-A5D8-B682B296661B}">
      <dsp:nvSpPr>
        <dsp:cNvPr id="0" name=""/>
        <dsp:cNvSpPr/>
      </dsp:nvSpPr>
      <dsp:spPr>
        <a:xfrm>
          <a:off x="4567046" y="94138"/>
          <a:ext cx="822136" cy="1843495"/>
        </a:xfrm>
        <a:prstGeom prst="roundRect">
          <a:avLst/>
        </a:prstGeom>
        <a:solidFill>
          <a:schemeClr val="accent2">
            <a:lumMod val="60000"/>
            <a:lumOff val="40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050" b="1" kern="1200" dirty="0" smtClean="0"/>
            <a:t>Procédure de mise en concurrence rédaction du DCE et publication</a:t>
          </a:r>
          <a:endParaRPr lang="fr-FR" sz="1050" b="1" kern="1200" dirty="0"/>
        </a:p>
      </dsp:txBody>
      <dsp:txXfrm>
        <a:off x="4607179" y="134271"/>
        <a:ext cx="741870" cy="1763229"/>
      </dsp:txXfrm>
    </dsp:sp>
    <dsp:sp modelId="{77DBCD1B-5008-4C10-8964-1FBEA9C75CCA}">
      <dsp:nvSpPr>
        <dsp:cNvPr id="0" name=""/>
        <dsp:cNvSpPr/>
      </dsp:nvSpPr>
      <dsp:spPr>
        <a:xfrm>
          <a:off x="4608508" y="2110353"/>
          <a:ext cx="765507" cy="1625600"/>
        </a:xfrm>
        <a:prstGeom prst="roundRect">
          <a:avLst/>
        </a:prstGeom>
        <a:solidFill>
          <a:schemeClr val="accent3">
            <a:lumMod val="7500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1910" tIns="41910" rIns="41910" bIns="41910" numCol="1" spcCol="1270" anchor="ctr" anchorCtr="0">
          <a:noAutofit/>
        </a:bodyPr>
        <a:lstStyle/>
        <a:p>
          <a:pPr lvl="0" algn="ctr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050" b="1" kern="1200" dirty="0" smtClean="0"/>
            <a:t>Sélection, choix et contractualisation</a:t>
          </a:r>
          <a:endParaRPr lang="fr-FR" sz="1050" b="1" kern="1200" dirty="0"/>
        </a:p>
      </dsp:txBody>
      <dsp:txXfrm>
        <a:off x="4645877" y="2147722"/>
        <a:ext cx="690769" cy="1550862"/>
      </dsp:txXfrm>
    </dsp:sp>
    <dsp:sp modelId="{843FB8CF-4D7D-4086-8647-3B45F604665D}">
      <dsp:nvSpPr>
        <dsp:cNvPr id="0" name=""/>
        <dsp:cNvSpPr/>
      </dsp:nvSpPr>
      <dsp:spPr>
        <a:xfrm>
          <a:off x="7051337" y="2896112"/>
          <a:ext cx="1157574" cy="1152111"/>
        </a:xfrm>
        <a:prstGeom prst="roundRect">
          <a:avLst/>
        </a:prstGeom>
        <a:solidFill>
          <a:srgbClr val="7030A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200" b="1" kern="1200" dirty="0" smtClean="0"/>
            <a:t>Suivi des prestations, fournisseurs et performance locale</a:t>
          </a:r>
          <a:endParaRPr lang="fr-FR" sz="1200" b="1" kern="1200" dirty="0"/>
        </a:p>
      </dsp:txBody>
      <dsp:txXfrm>
        <a:off x="7107578" y="2952353"/>
        <a:ext cx="1045092" cy="1039629"/>
      </dsp:txXfrm>
    </dsp:sp>
    <dsp:sp modelId="{13B9F458-43A9-42B3-8560-FDDB2B09E362}">
      <dsp:nvSpPr>
        <dsp:cNvPr id="0" name=""/>
        <dsp:cNvSpPr/>
      </dsp:nvSpPr>
      <dsp:spPr>
        <a:xfrm>
          <a:off x="7051337" y="663846"/>
          <a:ext cx="1157574" cy="864103"/>
        </a:xfrm>
        <a:prstGeom prst="roundRect">
          <a:avLst/>
        </a:prstGeom>
        <a:solidFill>
          <a:srgbClr val="7030A0"/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45720" tIns="45720" rIns="45720" bIns="45720" numCol="1" spcCol="1270" anchor="ctr" anchorCtr="0">
          <a:noAutofit/>
        </a:bodyPr>
        <a:lstStyle/>
        <a:p>
          <a:pPr lvl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r-FR" sz="1200" b="1" kern="1200" dirty="0" smtClean="0"/>
            <a:t>Suivi performance globale marchés</a:t>
          </a:r>
          <a:endParaRPr lang="fr-FR" sz="1200" b="1" kern="1200" dirty="0"/>
        </a:p>
      </dsp:txBody>
      <dsp:txXfrm>
        <a:off x="7093519" y="706028"/>
        <a:ext cx="1073210" cy="77973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Process9">
  <dgm:title val=""/>
  <dgm:desc val=""/>
  <dgm:catLst>
    <dgm:cat type="process" pri="5000"/>
    <dgm:cat type="convert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CompostProcess">
    <dgm:varLst>
      <dgm:dir/>
      <dgm:resizeHandles val="exact"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arrow" refType="w" fact="0.85"/>
      <dgm:constr type="h" for="ch" forName="arrow" refType="h"/>
      <dgm:constr type="ctrX" for="ch" forName="arrow" refType="w" fact="0.5"/>
      <dgm:constr type="ctrY" for="ch" forName="arrow" refType="h" fact="0.5"/>
      <dgm:constr type="w" for="ch" forName="linearProcess" refType="w"/>
      <dgm:constr type="h" for="ch" forName="linearProcess" refType="h" fact="0.4"/>
      <dgm:constr type="ctrX" for="ch" forName="linearProcess" refType="w" fact="0.5"/>
      <dgm:constr type="ctrY" for="ch" forName="linearProcess" refType="h" fact="0.5"/>
    </dgm:constrLst>
    <dgm:ruleLst/>
    <dgm:layoutNode name="arrow" styleLbl="bgShp">
      <dgm:alg type="sp"/>
      <dgm:choose name="Name0">
        <dgm:if name="Name1" func="var" arg="dir" op="equ" val="norm">
          <dgm:shape xmlns:r="http://schemas.openxmlformats.org/officeDocument/2006/relationships" type="rightArrow" r:blip="">
            <dgm:adjLst/>
          </dgm:shape>
        </dgm:if>
        <dgm:else name="Name2">
          <dgm:shape xmlns:r="http://schemas.openxmlformats.org/officeDocument/2006/relationships" type="leftArrow" r:blip="">
            <dgm:adjLst/>
          </dgm:shape>
        </dgm:else>
      </dgm:choose>
      <dgm:presOf/>
      <dgm:constrLst/>
      <dgm:ruleLst/>
    </dgm:layoutNode>
    <dgm:layoutNode name="linearProcess">
      <dgm:choose name="Name3">
        <dgm:if name="Name4" func="var" arg="dir" op="equ" val="norm">
          <dgm:alg type="lin"/>
        </dgm:if>
        <dgm:else name="Name5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userA" for="ch" ptType="node" refType="w"/>
        <dgm:constr type="h" for="ch" ptType="node" refType="h"/>
        <dgm:constr type="w" for="ch" ptType="node" op="equ"/>
        <dgm:constr type="w" for="ch" forName="sibTrans" refType="w" fact="0.05"/>
        <dgm:constr type="primFontSz" for="ch" ptType="node" op="equ" val="65"/>
      </dgm:constrLst>
      <dgm:ruleLst/>
      <dgm:forEach name="Name6" axis="ch" ptType="node">
        <dgm:layoutNode name="textNode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desOrSelf" ptType="node"/>
          <dgm:constrLst>
            <dgm:constr type="userA"/>
            <dgm:constr type="w" refType="userA" fact="0.3"/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w" val="NaN" fact="1" max="NaN"/>
            <dgm:rule type="primFontSz" val="5" fact="NaN" max="NaN"/>
          </dgm:ruleLst>
        </dgm:layoutNode>
        <dgm:forEach name="Name7" axis="followSib" ptType="sibTrans" cnt="1">
          <dgm:layoutNode name="sibTrans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B5CE35-7828-44FB-B7E5-A053897720AA}" type="datetimeFigureOut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21/04/2017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0C939-6CC6-4793-9683-C87B7DC35425}" type="slidenum">
              <a:rPr lang="fr-FR" smtClean="0">
                <a:solidFill>
                  <a:prstClr val="black">
                    <a:tint val="75000"/>
                  </a:prstClr>
                </a:solidFill>
              </a:rPr>
              <a:pPr/>
              <a:t>‹N°›</a:t>
            </a:fld>
            <a:endParaRPr lang="fr-FR">
              <a:solidFill>
                <a:prstClr val="black">
                  <a:tint val="75000"/>
                </a:prstClr>
              </a:solidFill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Rectangle à coins arrondis 49"/>
          <p:cNvSpPr/>
          <p:nvPr/>
        </p:nvSpPr>
        <p:spPr>
          <a:xfrm>
            <a:off x="7524328" y="1334417"/>
            <a:ext cx="1296144" cy="4968552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400" dirty="0">
              <a:solidFill>
                <a:prstClr val="black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539552" y="1262409"/>
            <a:ext cx="1296144" cy="5040560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400" dirty="0">
              <a:solidFill>
                <a:prstClr val="black"/>
              </a:solidFill>
            </a:endParaRPr>
          </a:p>
        </p:txBody>
      </p:sp>
      <p:sp>
        <p:nvSpPr>
          <p:cNvPr id="43" name="Rectangle à coins arrondis 42"/>
          <p:cNvSpPr/>
          <p:nvPr/>
        </p:nvSpPr>
        <p:spPr>
          <a:xfrm>
            <a:off x="2123728" y="1262409"/>
            <a:ext cx="3888432" cy="504056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fr-FR" dirty="0">
              <a:solidFill>
                <a:prstClr val="black"/>
              </a:solidFill>
            </a:endParaRPr>
          </a:p>
        </p:txBody>
      </p:sp>
      <p:graphicFrame>
        <p:nvGraphicFramePr>
          <p:cNvPr id="4" name="Diagramme 3"/>
          <p:cNvGraphicFramePr/>
          <p:nvPr>
            <p:extLst>
              <p:ext uri="{D42A27DB-BD31-4B8C-83A1-F6EECF244321}">
                <p14:modId xmlns:p14="http://schemas.microsoft.com/office/powerpoint/2010/main" val="4017786275"/>
              </p:ext>
            </p:extLst>
          </p:nvPr>
        </p:nvGraphicFramePr>
        <p:xfrm>
          <a:off x="512735" y="1906190"/>
          <a:ext cx="8208912" cy="4064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Flèche droite 4"/>
          <p:cNvSpPr/>
          <p:nvPr/>
        </p:nvSpPr>
        <p:spPr>
          <a:xfrm rot="976304">
            <a:off x="1472530" y="2940547"/>
            <a:ext cx="1218465" cy="266176"/>
          </a:xfrm>
          <a:prstGeom prst="rightArrow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prstClr val="white"/>
              </a:solidFill>
            </a:endParaRPr>
          </a:p>
        </p:txBody>
      </p:sp>
      <p:sp>
        <p:nvSpPr>
          <p:cNvPr id="8" name="Flèche droite 7"/>
          <p:cNvSpPr/>
          <p:nvPr/>
        </p:nvSpPr>
        <p:spPr>
          <a:xfrm>
            <a:off x="5004048" y="2636912"/>
            <a:ext cx="216024" cy="36004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prstClr val="white"/>
              </a:solidFill>
            </a:endParaRPr>
          </a:p>
        </p:txBody>
      </p:sp>
      <p:sp>
        <p:nvSpPr>
          <p:cNvPr id="14" name="ZoneTexte 13"/>
          <p:cNvSpPr txBox="1"/>
          <p:nvPr/>
        </p:nvSpPr>
        <p:spPr>
          <a:xfrm>
            <a:off x="611560" y="1406425"/>
            <a:ext cx="11521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>
                <a:solidFill>
                  <a:prstClr val="black"/>
                </a:solidFill>
              </a:rPr>
              <a:t>Etablissements parties</a:t>
            </a:r>
          </a:p>
        </p:txBody>
      </p:sp>
      <p:cxnSp>
        <p:nvCxnSpPr>
          <p:cNvPr id="19" name="Connecteur droit 18"/>
          <p:cNvCxnSpPr/>
          <p:nvPr/>
        </p:nvCxnSpPr>
        <p:spPr>
          <a:xfrm>
            <a:off x="3366640" y="4183859"/>
            <a:ext cx="0" cy="144016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Connecteur droit 19"/>
          <p:cNvCxnSpPr/>
          <p:nvPr/>
        </p:nvCxnSpPr>
        <p:spPr>
          <a:xfrm>
            <a:off x="4158728" y="4183859"/>
            <a:ext cx="0" cy="144016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Connecteur droit avec flèche 20"/>
          <p:cNvCxnSpPr/>
          <p:nvPr/>
        </p:nvCxnSpPr>
        <p:spPr>
          <a:xfrm>
            <a:off x="3726680" y="4543899"/>
            <a:ext cx="0" cy="216024"/>
          </a:xfrm>
          <a:prstGeom prst="straightConnector1">
            <a:avLst/>
          </a:prstGeom>
          <a:ln w="28575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Connecteur droit 24"/>
          <p:cNvCxnSpPr/>
          <p:nvPr/>
        </p:nvCxnSpPr>
        <p:spPr>
          <a:xfrm>
            <a:off x="4518768" y="3319763"/>
            <a:ext cx="0" cy="144016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Connecteur droit 25"/>
          <p:cNvCxnSpPr/>
          <p:nvPr/>
        </p:nvCxnSpPr>
        <p:spPr>
          <a:xfrm>
            <a:off x="3006600" y="3319763"/>
            <a:ext cx="0" cy="144016"/>
          </a:xfrm>
          <a:prstGeom prst="line">
            <a:avLst/>
          </a:prstGeom>
          <a:ln w="28575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ectangle à coins arrondis 28"/>
          <p:cNvSpPr/>
          <p:nvPr/>
        </p:nvSpPr>
        <p:spPr>
          <a:xfrm>
            <a:off x="2718568" y="2671691"/>
            <a:ext cx="2016224" cy="288032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900" dirty="0">
                <a:solidFill>
                  <a:prstClr val="black"/>
                </a:solidFill>
              </a:rPr>
              <a:t>Analyse  et consolidation des volumes de dépense d’achat</a:t>
            </a:r>
          </a:p>
        </p:txBody>
      </p:sp>
      <p:cxnSp>
        <p:nvCxnSpPr>
          <p:cNvPr id="31" name="Connecteur droit 30"/>
          <p:cNvCxnSpPr/>
          <p:nvPr/>
        </p:nvCxnSpPr>
        <p:spPr>
          <a:xfrm>
            <a:off x="3294632" y="3967835"/>
            <a:ext cx="0" cy="144016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cteur droit 31"/>
          <p:cNvCxnSpPr/>
          <p:nvPr/>
        </p:nvCxnSpPr>
        <p:spPr>
          <a:xfrm>
            <a:off x="4086720" y="3967835"/>
            <a:ext cx="0" cy="144016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Connecteur droit avec flèche 32"/>
          <p:cNvCxnSpPr/>
          <p:nvPr/>
        </p:nvCxnSpPr>
        <p:spPr>
          <a:xfrm>
            <a:off x="3726680" y="4327875"/>
            <a:ext cx="0" cy="216024"/>
          </a:xfrm>
          <a:prstGeom prst="straightConnector1">
            <a:avLst/>
          </a:prstGeom>
          <a:ln w="28575"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à coins arrondis 33"/>
          <p:cNvSpPr/>
          <p:nvPr/>
        </p:nvSpPr>
        <p:spPr>
          <a:xfrm>
            <a:off x="3150616" y="4111851"/>
            <a:ext cx="1080120" cy="288032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900" dirty="0">
                <a:solidFill>
                  <a:prstClr val="black"/>
                </a:solidFill>
              </a:rPr>
              <a:t>Analyse risques</a:t>
            </a:r>
          </a:p>
        </p:txBody>
      </p:sp>
      <p:cxnSp>
        <p:nvCxnSpPr>
          <p:cNvPr id="35" name="Connecteur droit 34"/>
          <p:cNvCxnSpPr/>
          <p:nvPr/>
        </p:nvCxnSpPr>
        <p:spPr>
          <a:xfrm>
            <a:off x="2934592" y="3103739"/>
            <a:ext cx="1512168" cy="0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Connecteur droit 35"/>
          <p:cNvCxnSpPr/>
          <p:nvPr/>
        </p:nvCxnSpPr>
        <p:spPr>
          <a:xfrm>
            <a:off x="3654672" y="2959723"/>
            <a:ext cx="0" cy="144016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cteur droit 36"/>
          <p:cNvCxnSpPr/>
          <p:nvPr/>
        </p:nvCxnSpPr>
        <p:spPr>
          <a:xfrm>
            <a:off x="4590776" y="3247755"/>
            <a:ext cx="0" cy="144016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Connecteur droit 37"/>
          <p:cNvCxnSpPr/>
          <p:nvPr/>
        </p:nvCxnSpPr>
        <p:spPr>
          <a:xfrm>
            <a:off x="3078608" y="3247755"/>
            <a:ext cx="0" cy="144016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Rectangle à coins arrondis 40"/>
          <p:cNvSpPr/>
          <p:nvPr/>
        </p:nvSpPr>
        <p:spPr>
          <a:xfrm>
            <a:off x="2718568" y="5191970"/>
            <a:ext cx="2088232" cy="469277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000" b="1" dirty="0">
                <a:solidFill>
                  <a:prstClr val="black"/>
                </a:solidFill>
              </a:rPr>
              <a:t>Stratégies d’achat</a:t>
            </a:r>
          </a:p>
          <a:p>
            <a:pPr algn="ctr"/>
            <a:r>
              <a:rPr lang="fr-FR" sz="1000" dirty="0">
                <a:solidFill>
                  <a:prstClr val="black"/>
                </a:solidFill>
              </a:rPr>
              <a:t>(allotissement, choix procédure, critères de choix,…)</a:t>
            </a:r>
          </a:p>
        </p:txBody>
      </p:sp>
      <p:cxnSp>
        <p:nvCxnSpPr>
          <p:cNvPr id="42" name="Connecteur droit avec flèche 41"/>
          <p:cNvCxnSpPr/>
          <p:nvPr/>
        </p:nvCxnSpPr>
        <p:spPr>
          <a:xfrm>
            <a:off x="3726680" y="4975947"/>
            <a:ext cx="0" cy="216024"/>
          </a:xfrm>
          <a:prstGeom prst="straightConnector1">
            <a:avLst/>
          </a:prstGeom>
          <a:ln w="28575"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Rectangle à coins arrondis 29"/>
          <p:cNvSpPr/>
          <p:nvPr/>
        </p:nvSpPr>
        <p:spPr>
          <a:xfrm>
            <a:off x="3150616" y="4543899"/>
            <a:ext cx="1080120" cy="432048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900" dirty="0">
                <a:solidFill>
                  <a:prstClr val="black"/>
                </a:solidFill>
              </a:rPr>
              <a:t>Synthèse leviers de performance et gains associés</a:t>
            </a:r>
          </a:p>
        </p:txBody>
      </p:sp>
      <p:sp>
        <p:nvSpPr>
          <p:cNvPr id="44" name="ZoneTexte 43"/>
          <p:cNvSpPr txBox="1"/>
          <p:nvPr/>
        </p:nvSpPr>
        <p:spPr>
          <a:xfrm>
            <a:off x="2411760" y="1340768"/>
            <a:ext cx="3456384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b="1" dirty="0">
                <a:solidFill>
                  <a:srgbClr val="C00000"/>
                </a:solidFill>
              </a:rPr>
              <a:t>Etablissement support </a:t>
            </a:r>
          </a:p>
          <a:p>
            <a:pPr algn="ctr"/>
            <a:r>
              <a:rPr lang="fr-FR" sz="1200" b="1" dirty="0">
                <a:solidFill>
                  <a:srgbClr val="C00000"/>
                </a:solidFill>
              </a:rPr>
              <a:t>(en concertation avec les établissements parties)</a:t>
            </a:r>
          </a:p>
          <a:p>
            <a:endParaRPr lang="fr-FR" sz="1200" b="1" dirty="0">
              <a:solidFill>
                <a:prstClr val="black"/>
              </a:solidFill>
            </a:endParaRPr>
          </a:p>
        </p:txBody>
      </p:sp>
      <p:cxnSp>
        <p:nvCxnSpPr>
          <p:cNvPr id="45" name="Connecteur droit 44"/>
          <p:cNvCxnSpPr/>
          <p:nvPr/>
        </p:nvCxnSpPr>
        <p:spPr>
          <a:xfrm>
            <a:off x="2934592" y="3103739"/>
            <a:ext cx="0" cy="144016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Rectangle à coins arrondis 39"/>
          <p:cNvSpPr/>
          <p:nvPr/>
        </p:nvSpPr>
        <p:spPr>
          <a:xfrm>
            <a:off x="2646560" y="3175747"/>
            <a:ext cx="1008112" cy="792088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900" b="1" dirty="0">
                <a:solidFill>
                  <a:prstClr val="black"/>
                </a:solidFill>
              </a:rPr>
              <a:t>Consolidation des besoins et analyse des contraintes internes</a:t>
            </a:r>
          </a:p>
        </p:txBody>
      </p:sp>
      <p:cxnSp>
        <p:nvCxnSpPr>
          <p:cNvPr id="46" name="Connecteur droit 45"/>
          <p:cNvCxnSpPr/>
          <p:nvPr/>
        </p:nvCxnSpPr>
        <p:spPr>
          <a:xfrm>
            <a:off x="4446760" y="3103739"/>
            <a:ext cx="0" cy="144016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Rectangle à coins arrondis 38"/>
          <p:cNvSpPr/>
          <p:nvPr/>
        </p:nvSpPr>
        <p:spPr>
          <a:xfrm>
            <a:off x="3726680" y="3175747"/>
            <a:ext cx="936104" cy="792088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900" dirty="0">
                <a:solidFill>
                  <a:prstClr val="black"/>
                </a:solidFill>
              </a:rPr>
              <a:t>Analyse du marché fournisseur et des contraintes externes</a:t>
            </a:r>
          </a:p>
        </p:txBody>
      </p:sp>
      <p:sp>
        <p:nvSpPr>
          <p:cNvPr id="47" name="Flèche droite 46"/>
          <p:cNvSpPr/>
          <p:nvPr/>
        </p:nvSpPr>
        <p:spPr>
          <a:xfrm rot="287738">
            <a:off x="1578453" y="3273910"/>
            <a:ext cx="1067915" cy="266176"/>
          </a:xfrm>
          <a:prstGeom prst="rightArrow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prstClr val="white"/>
              </a:solidFill>
            </a:endParaRPr>
          </a:p>
        </p:txBody>
      </p:sp>
      <p:sp>
        <p:nvSpPr>
          <p:cNvPr id="48" name="Flèche droite 47"/>
          <p:cNvSpPr/>
          <p:nvPr/>
        </p:nvSpPr>
        <p:spPr>
          <a:xfrm rot="20931763">
            <a:off x="1454182" y="3678575"/>
            <a:ext cx="1189152" cy="177306"/>
          </a:xfrm>
          <a:prstGeom prst="rightArrow">
            <a:avLst>
              <a:gd name="adj1" fmla="val 63952"/>
              <a:gd name="adj2" fmla="val 50000"/>
            </a:avLst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prstClr val="white"/>
              </a:solidFill>
            </a:endParaRPr>
          </a:p>
        </p:txBody>
      </p:sp>
      <p:sp>
        <p:nvSpPr>
          <p:cNvPr id="49" name="Flèche droite 48"/>
          <p:cNvSpPr/>
          <p:nvPr/>
        </p:nvSpPr>
        <p:spPr>
          <a:xfrm rot="20049536">
            <a:off x="1467403" y="3982568"/>
            <a:ext cx="1255913" cy="251563"/>
          </a:xfrm>
          <a:prstGeom prst="rightArrow">
            <a:avLst/>
          </a:prstGeom>
          <a:solidFill>
            <a:schemeClr val="accent3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prstClr val="white"/>
              </a:solidFill>
            </a:endParaRPr>
          </a:p>
        </p:txBody>
      </p:sp>
      <p:sp>
        <p:nvSpPr>
          <p:cNvPr id="9" name="Rectangle à coins arrondis 8"/>
          <p:cNvSpPr/>
          <p:nvPr/>
        </p:nvSpPr>
        <p:spPr>
          <a:xfrm>
            <a:off x="797800" y="2708301"/>
            <a:ext cx="792088" cy="432048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400" dirty="0">
                <a:solidFill>
                  <a:prstClr val="black"/>
                </a:solidFill>
              </a:rPr>
              <a:t>EP1</a:t>
            </a:r>
          </a:p>
        </p:txBody>
      </p:sp>
      <p:sp>
        <p:nvSpPr>
          <p:cNvPr id="10" name="Rectangle à coins arrondis 9"/>
          <p:cNvSpPr/>
          <p:nvPr/>
        </p:nvSpPr>
        <p:spPr>
          <a:xfrm>
            <a:off x="797800" y="3212357"/>
            <a:ext cx="792088" cy="432048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400" dirty="0">
                <a:solidFill>
                  <a:prstClr val="black"/>
                </a:solidFill>
              </a:rPr>
              <a:t>EP2</a:t>
            </a:r>
          </a:p>
        </p:txBody>
      </p:sp>
      <p:sp>
        <p:nvSpPr>
          <p:cNvPr id="11" name="Rectangle à coins arrondis 10"/>
          <p:cNvSpPr/>
          <p:nvPr/>
        </p:nvSpPr>
        <p:spPr>
          <a:xfrm>
            <a:off x="797800" y="3716413"/>
            <a:ext cx="792088" cy="432048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400" dirty="0">
                <a:solidFill>
                  <a:prstClr val="black"/>
                </a:solidFill>
              </a:rPr>
              <a:t>EP3</a:t>
            </a:r>
          </a:p>
        </p:txBody>
      </p:sp>
      <p:sp>
        <p:nvSpPr>
          <p:cNvPr id="12" name="Rectangle à coins arrondis 11"/>
          <p:cNvSpPr/>
          <p:nvPr/>
        </p:nvSpPr>
        <p:spPr>
          <a:xfrm>
            <a:off x="797800" y="4220469"/>
            <a:ext cx="792088" cy="432048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400" dirty="0">
                <a:solidFill>
                  <a:prstClr val="black"/>
                </a:solidFill>
              </a:rPr>
              <a:t>EP4</a:t>
            </a:r>
          </a:p>
        </p:txBody>
      </p:sp>
      <p:sp>
        <p:nvSpPr>
          <p:cNvPr id="51" name="Flèche droite rayée 50"/>
          <p:cNvSpPr/>
          <p:nvPr/>
        </p:nvSpPr>
        <p:spPr>
          <a:xfrm>
            <a:off x="7380312" y="3645024"/>
            <a:ext cx="288032" cy="504056"/>
          </a:xfrm>
          <a:prstGeom prst="strip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prstClr val="white"/>
              </a:solidFill>
            </a:endParaRPr>
          </a:p>
        </p:txBody>
      </p:sp>
      <p:sp>
        <p:nvSpPr>
          <p:cNvPr id="52" name="ZoneTexte 51"/>
          <p:cNvSpPr txBox="1"/>
          <p:nvPr/>
        </p:nvSpPr>
        <p:spPr>
          <a:xfrm>
            <a:off x="539552" y="830361"/>
            <a:ext cx="1296144" cy="52322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sz="1400" dirty="0">
                <a:solidFill>
                  <a:prstClr val="black"/>
                </a:solidFill>
              </a:rPr>
              <a:t>Préparation du marché</a:t>
            </a:r>
          </a:p>
        </p:txBody>
      </p:sp>
      <p:sp>
        <p:nvSpPr>
          <p:cNvPr id="54" name="ZoneTexte 53"/>
          <p:cNvSpPr txBox="1"/>
          <p:nvPr/>
        </p:nvSpPr>
        <p:spPr>
          <a:xfrm>
            <a:off x="1979712" y="908720"/>
            <a:ext cx="4032448" cy="338554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sz="1600" dirty="0">
                <a:solidFill>
                  <a:prstClr val="black"/>
                </a:solidFill>
              </a:rPr>
              <a:t>Passation du </a:t>
            </a:r>
            <a:r>
              <a:rPr lang="fr-FR" sz="1600" dirty="0" smtClean="0">
                <a:solidFill>
                  <a:prstClr val="black"/>
                </a:solidFill>
              </a:rPr>
              <a:t>marché</a:t>
            </a:r>
          </a:p>
        </p:txBody>
      </p:sp>
      <p:sp>
        <p:nvSpPr>
          <p:cNvPr id="55" name="ZoneTexte 54"/>
          <p:cNvSpPr txBox="1"/>
          <p:nvPr/>
        </p:nvSpPr>
        <p:spPr>
          <a:xfrm>
            <a:off x="7524328" y="758353"/>
            <a:ext cx="1296144" cy="692497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sz="1300" dirty="0">
                <a:solidFill>
                  <a:prstClr val="black"/>
                </a:solidFill>
              </a:rPr>
              <a:t>Suivi et évaluation du marché</a:t>
            </a:r>
          </a:p>
        </p:txBody>
      </p:sp>
      <p:sp>
        <p:nvSpPr>
          <p:cNvPr id="56" name="ZoneTexte 55"/>
          <p:cNvSpPr txBox="1"/>
          <p:nvPr/>
        </p:nvSpPr>
        <p:spPr>
          <a:xfrm>
            <a:off x="7596336" y="1478433"/>
            <a:ext cx="1152128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>
                <a:solidFill>
                  <a:prstClr val="black"/>
                </a:solidFill>
              </a:rPr>
              <a:t>Etablissements support et parties</a:t>
            </a:r>
          </a:p>
        </p:txBody>
      </p:sp>
      <p:cxnSp>
        <p:nvCxnSpPr>
          <p:cNvPr id="58" name="Connecteur droit 57"/>
          <p:cNvCxnSpPr/>
          <p:nvPr/>
        </p:nvCxnSpPr>
        <p:spPr>
          <a:xfrm>
            <a:off x="7164288" y="3926705"/>
            <a:ext cx="288032" cy="0"/>
          </a:xfrm>
          <a:prstGeom prst="line">
            <a:avLst/>
          </a:prstGeom>
          <a:ln w="57150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ZoneTexte 59"/>
          <p:cNvSpPr txBox="1"/>
          <p:nvPr/>
        </p:nvSpPr>
        <p:spPr>
          <a:xfrm>
            <a:off x="7452320" y="2312332"/>
            <a:ext cx="1440160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050" b="1" dirty="0" err="1">
                <a:solidFill>
                  <a:prstClr val="black"/>
                </a:solidFill>
              </a:rPr>
              <a:t>Etabl</a:t>
            </a:r>
            <a:r>
              <a:rPr lang="fr-FR" sz="1050" b="1" dirty="0">
                <a:solidFill>
                  <a:prstClr val="black"/>
                </a:solidFill>
              </a:rPr>
              <a:t>. support</a:t>
            </a:r>
          </a:p>
        </p:txBody>
      </p:sp>
      <p:sp>
        <p:nvSpPr>
          <p:cNvPr id="61" name="ZoneTexte 60"/>
          <p:cNvSpPr txBox="1"/>
          <p:nvPr/>
        </p:nvSpPr>
        <p:spPr>
          <a:xfrm>
            <a:off x="7380312" y="4544580"/>
            <a:ext cx="1619672" cy="2539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050" b="1" dirty="0" err="1">
                <a:solidFill>
                  <a:prstClr val="black"/>
                </a:solidFill>
              </a:rPr>
              <a:t>Etabl</a:t>
            </a:r>
            <a:r>
              <a:rPr lang="fr-FR" sz="1050" b="1" dirty="0">
                <a:solidFill>
                  <a:prstClr val="black"/>
                </a:solidFill>
              </a:rPr>
              <a:t>. parties</a:t>
            </a:r>
          </a:p>
        </p:txBody>
      </p:sp>
      <p:cxnSp>
        <p:nvCxnSpPr>
          <p:cNvPr id="64" name="Connecteur en angle 63"/>
          <p:cNvCxnSpPr>
            <a:stCxn id="50" idx="2"/>
            <a:endCxn id="13" idx="2"/>
          </p:cNvCxnSpPr>
          <p:nvPr/>
        </p:nvCxnSpPr>
        <p:spPr>
          <a:xfrm rot="5400000">
            <a:off x="4680012" y="2810581"/>
            <a:ext cx="12700" cy="6984776"/>
          </a:xfrm>
          <a:prstGeom prst="bentConnector3">
            <a:avLst>
              <a:gd name="adj1" fmla="val 3300001"/>
            </a:avLst>
          </a:prstGeom>
          <a:ln w="38100">
            <a:solidFill>
              <a:schemeClr val="accent1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Rectangle 52"/>
          <p:cNvSpPr/>
          <p:nvPr/>
        </p:nvSpPr>
        <p:spPr>
          <a:xfrm>
            <a:off x="539552" y="260648"/>
            <a:ext cx="8280920" cy="360040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>
                <a:solidFill>
                  <a:prstClr val="black"/>
                </a:solidFill>
              </a:rPr>
              <a:t>Processus Achat</a:t>
            </a:r>
          </a:p>
        </p:txBody>
      </p:sp>
      <p:cxnSp>
        <p:nvCxnSpPr>
          <p:cNvPr id="59" name="Connecteur droit avec flèche 58"/>
          <p:cNvCxnSpPr/>
          <p:nvPr/>
        </p:nvCxnSpPr>
        <p:spPr>
          <a:xfrm flipV="1">
            <a:off x="3275856" y="6309320"/>
            <a:ext cx="0" cy="432048"/>
          </a:xfrm>
          <a:prstGeom prst="straightConnector1">
            <a:avLst/>
          </a:prstGeom>
          <a:ln w="38100">
            <a:solidFill>
              <a:schemeClr val="accent1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Connecteur droit 64"/>
          <p:cNvCxnSpPr>
            <a:endCxn id="13" idx="2"/>
          </p:cNvCxnSpPr>
          <p:nvPr/>
        </p:nvCxnSpPr>
        <p:spPr>
          <a:xfrm>
            <a:off x="1187624" y="4790755"/>
            <a:ext cx="0" cy="1512214"/>
          </a:xfrm>
          <a:prstGeom prst="line">
            <a:avLst/>
          </a:prstGeom>
          <a:ln w="38100">
            <a:solidFill>
              <a:srgbClr val="0070C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Flèche vers le bas 56"/>
          <p:cNvSpPr/>
          <p:nvPr/>
        </p:nvSpPr>
        <p:spPr>
          <a:xfrm>
            <a:off x="5364088" y="3861048"/>
            <a:ext cx="288032" cy="216024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prstClr val="white"/>
              </a:solidFill>
            </a:endParaRPr>
          </a:p>
        </p:txBody>
      </p:sp>
      <p:sp>
        <p:nvSpPr>
          <p:cNvPr id="62" name="Rectangle à coins arrondis 61"/>
          <p:cNvSpPr/>
          <p:nvPr/>
        </p:nvSpPr>
        <p:spPr>
          <a:xfrm>
            <a:off x="6084168" y="1412776"/>
            <a:ext cx="1296144" cy="4896544"/>
          </a:xfrm>
          <a:prstGeom prst="roundRect">
            <a:avLst/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prstClr val="black"/>
                </a:solidFill>
              </a:rPr>
              <a:t>La gestion et émission des commandes</a:t>
            </a:r>
          </a:p>
          <a:p>
            <a:pPr algn="ctr"/>
            <a:endParaRPr lang="fr-FR" sz="1200" dirty="0">
              <a:solidFill>
                <a:prstClr val="black"/>
              </a:solidFill>
            </a:endParaRPr>
          </a:p>
          <a:p>
            <a:pPr algn="ctr"/>
            <a:r>
              <a:rPr lang="fr-FR" sz="1200" dirty="0">
                <a:solidFill>
                  <a:prstClr val="black"/>
                </a:solidFill>
              </a:rPr>
              <a:t>La vérification du service fait</a:t>
            </a:r>
          </a:p>
          <a:p>
            <a:pPr algn="ctr"/>
            <a:endParaRPr lang="fr-FR" sz="1200" dirty="0">
              <a:solidFill>
                <a:prstClr val="black"/>
              </a:solidFill>
            </a:endParaRPr>
          </a:p>
          <a:p>
            <a:pPr algn="ctr"/>
            <a:r>
              <a:rPr lang="fr-FR" sz="1200" dirty="0">
                <a:solidFill>
                  <a:prstClr val="black"/>
                </a:solidFill>
              </a:rPr>
              <a:t>La liquidation et le mandatement des factures</a:t>
            </a:r>
          </a:p>
          <a:p>
            <a:pPr algn="ctr"/>
            <a:endParaRPr lang="fr-FR" sz="1200" dirty="0">
              <a:solidFill>
                <a:prstClr val="black"/>
              </a:solidFill>
            </a:endParaRPr>
          </a:p>
          <a:p>
            <a:pPr algn="ctr"/>
            <a:endParaRPr lang="fr-FR" sz="1200" dirty="0">
              <a:solidFill>
                <a:prstClr val="black"/>
              </a:solidFill>
            </a:endParaRPr>
          </a:p>
          <a:p>
            <a:pPr algn="ctr"/>
            <a:endParaRPr lang="fr-FR" sz="1200" dirty="0">
              <a:solidFill>
                <a:prstClr val="black"/>
              </a:solidFill>
            </a:endParaRPr>
          </a:p>
          <a:p>
            <a:pPr algn="ctr"/>
            <a:r>
              <a:rPr lang="fr-FR" sz="1200" dirty="0">
                <a:solidFill>
                  <a:prstClr val="black"/>
                </a:solidFill>
              </a:rPr>
              <a:t> </a:t>
            </a:r>
          </a:p>
        </p:txBody>
      </p:sp>
      <p:sp>
        <p:nvSpPr>
          <p:cNvPr id="7" name="Flèche droite 6"/>
          <p:cNvSpPr/>
          <p:nvPr/>
        </p:nvSpPr>
        <p:spPr>
          <a:xfrm>
            <a:off x="5940152" y="3717032"/>
            <a:ext cx="216024" cy="36004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prstClr val="white"/>
              </a:solidFill>
            </a:endParaRPr>
          </a:p>
        </p:txBody>
      </p:sp>
      <p:sp>
        <p:nvSpPr>
          <p:cNvPr id="63" name="ZoneTexte 62"/>
          <p:cNvSpPr txBox="1"/>
          <p:nvPr/>
        </p:nvSpPr>
        <p:spPr>
          <a:xfrm>
            <a:off x="6156176" y="836712"/>
            <a:ext cx="1224136" cy="492443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fr-FR" sz="1300" dirty="0">
                <a:solidFill>
                  <a:prstClr val="black"/>
                </a:solidFill>
              </a:rPr>
              <a:t>Exécution du marché</a:t>
            </a:r>
          </a:p>
        </p:txBody>
      </p:sp>
      <p:sp>
        <p:nvSpPr>
          <p:cNvPr id="66" name="ZoneTexte 65"/>
          <p:cNvSpPr txBox="1"/>
          <p:nvPr/>
        </p:nvSpPr>
        <p:spPr>
          <a:xfrm>
            <a:off x="6156176" y="1484784"/>
            <a:ext cx="115212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>
                <a:solidFill>
                  <a:prstClr val="black"/>
                </a:solidFill>
              </a:rPr>
              <a:t>Etablissements parties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145</Words>
  <Application>Microsoft Office PowerPoint</Application>
  <PresentationFormat>Affichage à l'écran (4:3)</PresentationFormat>
  <Paragraphs>38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1_Thème Office</vt:lpstr>
      <vt:lpstr>Présentation PowerPoint</vt:lpstr>
    </vt:vector>
  </TitlesOfParts>
  <Company>MSS DGOS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mbouche</dc:creator>
  <cp:lastModifiedBy>raphael.ruano</cp:lastModifiedBy>
  <cp:revision>3</cp:revision>
  <dcterms:created xsi:type="dcterms:W3CDTF">2017-02-01T16:14:05Z</dcterms:created>
  <dcterms:modified xsi:type="dcterms:W3CDTF">2017-04-21T15:39:28Z</dcterms:modified>
</cp:coreProperties>
</file>

<file path=docProps/thumbnail.jpeg>
</file>